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1" r:id="rId9"/>
    <p:sldId id="266" r:id="rId10"/>
    <p:sldId id="267" r:id="rId11"/>
    <p:sldId id="264" r:id="rId12"/>
    <p:sldId id="265" r:id="rId13"/>
  </p:sldIdLst>
  <p:sldSz cx="18288000" cy="10287000"/>
  <p:notesSz cx="6858000" cy="9144000"/>
  <p:embeddedFontLst>
    <p:embeddedFont>
      <p:font typeface="Gmarket Sans Medium" panose="020B0600000101010101" charset="-127"/>
      <p:regular r:id="rId14"/>
    </p:embeddedFont>
    <p:embeddedFont>
      <p:font typeface="Pretendard Light" panose="020B0600000101010101" charset="-127"/>
      <p:regular r:id="rId15"/>
    </p:embeddedFont>
    <p:embeddedFont>
      <p:font typeface="Pretendard Regular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2C2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경성대학교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1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남승수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박재홍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정민수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혁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광학계를</a:t>
            </a:r>
            <a:r>
              <a:rPr lang="en-US" sz="10800" b="0" i="0" u="none" strike="noStrike" spc="-4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이용한</a:t>
            </a:r>
          </a:p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595959"/>
                </a:solidFill>
                <a:ea typeface="Gmarket Sans Medium"/>
              </a:rPr>
              <a:t>패턴</a:t>
            </a:r>
            <a:r>
              <a:rPr lang="en-US" sz="10800" b="0" i="0" u="none" strike="noStrike" spc="-4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595959"/>
                </a:solidFill>
                <a:ea typeface="Gmarket Sans Medium"/>
              </a:rPr>
              <a:t>매칭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25850" y="3689350"/>
            <a:ext cx="110236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0800" b="0" i="0" u="none" strike="noStrike" spc="-400" dirty="0">
                <a:solidFill>
                  <a:srgbClr val="9E9E9E"/>
                </a:solidFill>
                <a:latin typeface="Gmarket Sans Medium"/>
              </a:rPr>
              <a:t>오류 시연 영상</a:t>
            </a:r>
            <a:endParaRPr lang="en-US" sz="10800" b="0" i="0" u="none" strike="noStrike" spc="-400" dirty="0">
              <a:solidFill>
                <a:srgbClr val="9E9E9E"/>
              </a:solidFill>
              <a:latin typeface="Gmarket Sans Medium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1082C9F-22A9-4342-BBB4-76375263868E}"/>
              </a:ext>
            </a:extLst>
          </p:cNvPr>
          <p:cNvSpPr txBox="1"/>
          <p:nvPr/>
        </p:nvSpPr>
        <p:spPr>
          <a:xfrm>
            <a:off x="5937250" y="5349875"/>
            <a:ext cx="6413500" cy="895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ea typeface="Gmarket Sans Medium"/>
              </a:rPr>
              <a:t>카메라 시점에 따른 </a:t>
            </a:r>
            <a:r>
              <a:rPr lang="ko-KR" altLang="en-US" sz="3200" spc="-100" dirty="0">
                <a:solidFill>
                  <a:srgbClr val="000000"/>
                </a:solidFill>
                <a:ea typeface="Gmarket Sans Medium"/>
              </a:rPr>
              <a:t>매칭</a:t>
            </a:r>
            <a:r>
              <a:rPr lang="ko-KR" altLang="en-US" sz="3200" b="0" i="0" u="none" strike="noStrike" spc="-100" dirty="0">
                <a:solidFill>
                  <a:srgbClr val="000000"/>
                </a:solidFill>
                <a:ea typeface="Gmarket Sans Medium"/>
              </a:rPr>
              <a:t> 결과</a:t>
            </a:r>
            <a:endParaRPr lang="ko-KR" sz="32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64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971670" y="2343150"/>
            <a:ext cx="2933700" cy="469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187070" y="2343150"/>
            <a:ext cx="2933700" cy="469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389770" y="2343150"/>
            <a:ext cx="2933700" cy="469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871870" y="2711450"/>
            <a:ext cx="2933700" cy="397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1370" y="5835650"/>
            <a:ext cx="520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76770" y="597535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6770" y="5835650"/>
            <a:ext cx="5207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812170" y="597535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2170" y="5835650"/>
            <a:ext cx="520700" cy="520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60270" y="597535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7570" y="5835650"/>
            <a:ext cx="5207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495670" y="5975350"/>
            <a:ext cx="457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7070" y="3778250"/>
            <a:ext cx="9017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1670" y="3778250"/>
            <a:ext cx="9017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0870" y="3765550"/>
            <a:ext cx="9017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6270" y="3778250"/>
            <a:ext cx="901700" cy="901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25770" y="508635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73870" y="508635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한계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개선점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09270" y="508635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향후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발전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방향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44670" y="508635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결론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요약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3070" y="6432550"/>
            <a:ext cx="38989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Edge Simple: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빠른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연산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속도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명확한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경계</a:t>
            </a:r>
            <a:b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</a:b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Contour Matching: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형상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중심의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안정적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검출</a:t>
            </a:r>
          </a:p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YOLO: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객체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자동화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다중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객체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가능</a:t>
            </a:r>
            <a:endParaRPr lang="en-US" altLang="ko-KR" sz="160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9400"/>
              </a:lnSpc>
            </a:pP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ORB: </a:t>
            </a:r>
            <a:r>
              <a:rPr lang="ko-KR" altLang="ko-KR" sz="1600" i="0" u="none" strike="noStrike" dirty="0" err="1">
                <a:solidFill>
                  <a:srgbClr val="000000"/>
                </a:solidFill>
                <a:ea typeface="Pretendard Light"/>
              </a:rPr>
              <a:t>특징점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정밀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정합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가능</a:t>
            </a:r>
            <a:endParaRPr lang="ko-KR" sz="160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338970" y="6470650"/>
            <a:ext cx="3454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9400"/>
              </a:lnSpc>
            </a:pP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Edge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방식은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배경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복잡도에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취약</a:t>
            </a:r>
          </a:p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YOLO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훈련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품질에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크게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의존</a:t>
            </a:r>
            <a:endParaRPr lang="en-US" altLang="ko-KR" sz="1600" i="0" u="none" strike="noStrike" dirty="0">
              <a:solidFill>
                <a:srgbClr val="000000"/>
              </a:solidFill>
              <a:ea typeface="Pretendard Light"/>
            </a:endParaRPr>
          </a:p>
          <a:p>
            <a:pPr algn="ctr">
              <a:lnSpc>
                <a:spcPct val="149400"/>
              </a:lnSpc>
            </a:pP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ORB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조명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노이즈에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1600" i="0" u="none" strike="noStrike" dirty="0">
                <a:solidFill>
                  <a:srgbClr val="000000"/>
                </a:solidFill>
                <a:ea typeface="Pretendard Light"/>
              </a:rPr>
              <a:t>민감</a:t>
            </a:r>
            <a:endParaRPr lang="ko-KR" sz="160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49400"/>
              </a:lnSpc>
            </a:pP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알고리즘별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차이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명확하나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</a:p>
          <a:p>
            <a:pPr lvl="0" algn="ctr">
              <a:lnSpc>
                <a:spcPct val="149400"/>
              </a:lnSpc>
            </a:pP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완전한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일관성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확보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어려움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09270" y="6496050"/>
            <a:ext cx="3683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알고리즘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하이브리드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적용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조합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최적화</a:t>
            </a:r>
          </a:p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YOLO + ORB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다단계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검출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정렬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방식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도입</a:t>
            </a:r>
          </a:p>
          <a:p>
            <a:pPr lvl="0" algn="ctr">
              <a:lnSpc>
                <a:spcPct val="149400"/>
              </a:lnSpc>
            </a:pP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조명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조건과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배경에서도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강인한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정렬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정확도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확보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08170" y="6432550"/>
            <a:ext cx="3619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Pretendard Light"/>
              </a:rPr>
              <a:t>매칭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알고리즘을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</a:p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CD Measurer/Aligner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개발</a:t>
            </a:r>
          </a:p>
          <a:p>
            <a:pPr lvl="0" algn="ctr">
              <a:lnSpc>
                <a:spcPct val="149400"/>
              </a:lnSpc>
            </a:pP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ORB, Edge Simple, Contour Matching, YOLO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정렬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방식</a:t>
            </a:r>
            <a:r>
              <a:rPr lang="en-US" sz="160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600" i="0" u="none" strike="noStrike" dirty="0">
                <a:solidFill>
                  <a:srgbClr val="000000"/>
                </a:solidFill>
                <a:ea typeface="Pretendard Light"/>
              </a:rPr>
              <a:t>비교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개선점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결론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32200" y="3822700"/>
            <a:ext cx="110236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800" b="0" i="0" u="none" strike="noStrike" spc="-400">
                <a:solidFill>
                  <a:srgbClr val="9E9E9E"/>
                </a:solidFill>
                <a:latin typeface="Gmarket Sans Medium"/>
              </a:rPr>
              <a:t>Q&amp;A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8500" y="61849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감사합니다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spc="-3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2717800"/>
            <a:ext cx="9525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146800"/>
            <a:ext cx="9525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7835900"/>
            <a:ext cx="9525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4178300"/>
            <a:ext cx="9525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147800" y="1993900"/>
            <a:ext cx="3073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필요성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효과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52200" y="30734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3009900"/>
            <a:ext cx="596900" cy="59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686800" y="31750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41100" y="45339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45212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24900" y="46863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91900" y="65151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결론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6451600"/>
            <a:ext cx="5969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724900" y="661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600" y="8178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Q&amp;A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8115300"/>
            <a:ext cx="5969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724900" y="8280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47800" y="3619500"/>
            <a:ext cx="3073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내용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49400" y="5054600"/>
            <a:ext cx="3073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업무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분담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ea typeface="Gmarket Sans Medium"/>
              </a:rPr>
              <a:t>개발 일정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249400" y="5511800"/>
            <a:ext cx="3073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ea typeface="Gmarket Sans Medium"/>
              </a:rPr>
              <a:t>동작 과정 </a:t>
            </a:r>
            <a:r>
              <a:rPr lang="ko-KR" altLang="en-US" sz="2500" spc="-100" dirty="0">
                <a:solidFill>
                  <a:srgbClr val="000000"/>
                </a:solidFill>
                <a:ea typeface="Gmarket Sans Medium"/>
              </a:rPr>
              <a:t>및 시연</a:t>
            </a:r>
            <a:endParaRPr lang="ko-KR" sz="25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249400" y="7073900"/>
            <a:ext cx="3073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개선점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1028700"/>
            <a:ext cx="8077200" cy="802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7800" y="5130800"/>
            <a:ext cx="7391400" cy="374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반도체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디스플레이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미세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패턴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산업에서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1㎛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이하의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정밀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측정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필요</a:t>
            </a:r>
          </a:p>
          <a:p>
            <a:pPr lvl="0" algn="just">
              <a:lnSpc>
                <a:spcPct val="1328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측정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정밀도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향상</a:t>
            </a:r>
            <a:endParaRPr lang="en-US" altLang="ko-KR" sz="21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algn="just">
              <a:lnSpc>
                <a:spcPct val="132800"/>
              </a:lnSpc>
            </a:pP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altLang="en-US" sz="2100" b="0" i="0" u="none" strike="noStrike" dirty="0">
                <a:solidFill>
                  <a:srgbClr val="000000"/>
                </a:solidFill>
                <a:ea typeface="Pretendard Light"/>
              </a:rPr>
              <a:t>여러 겹의 패턴 정렬</a:t>
            </a:r>
            <a:endParaRPr lang="en-US" altLang="ko-KR" sz="21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algn="just">
              <a:lnSpc>
                <a:spcPct val="1328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Pretendard Light"/>
              </a:rPr>
              <a:t>불량 및 위치 오차 탐지</a:t>
            </a:r>
            <a:endParaRPr lang="en-US" altLang="ko-KR" sz="21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algn="just">
              <a:lnSpc>
                <a:spcPct val="132800"/>
              </a:lnSpc>
            </a:pP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altLang="ko-KR" sz="2100" b="0" i="0" u="none" strike="noStrike" dirty="0">
                <a:solidFill>
                  <a:srgbClr val="000000"/>
                </a:solidFill>
                <a:ea typeface="Pretendard Light"/>
              </a:rPr>
              <a:t>전체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2100" b="0" i="0" u="none" strike="noStrike" dirty="0">
                <a:solidFill>
                  <a:srgbClr val="000000"/>
                </a:solidFill>
                <a:ea typeface="Pretendard Light"/>
              </a:rPr>
              <a:t>공정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2100" b="0" i="0" u="none" strike="noStrike" dirty="0">
                <a:solidFill>
                  <a:srgbClr val="000000"/>
                </a:solidFill>
                <a:ea typeface="Pretendard Light"/>
              </a:rPr>
              <a:t>처리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2100" b="0" i="0" u="none" strike="noStrike" dirty="0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ko-KR" sz="2100" b="0" i="0" u="none" strike="noStrike" dirty="0">
                <a:solidFill>
                  <a:srgbClr val="000000"/>
                </a:solidFill>
                <a:ea typeface="Pretendard Light"/>
              </a:rPr>
              <a:t>단축</a:t>
            </a:r>
            <a:endParaRPr lang="ko-KR" sz="21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just">
              <a:lnSpc>
                <a:spcPct val="1328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서버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-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클라이언트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구조의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확장성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확보</a:t>
            </a:r>
          </a:p>
          <a:p>
            <a:pPr lvl="0" algn="just">
              <a:lnSpc>
                <a:spcPct val="1328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유지보수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효율화</a:t>
            </a:r>
          </a:p>
          <a:p>
            <a:pPr lvl="0" algn="just">
              <a:lnSpc>
                <a:spcPct val="1328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    -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자동화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수준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Light"/>
              </a:rPr>
              <a:t>고도화</a:t>
            </a:r>
          </a:p>
          <a:p>
            <a:pPr lvl="0" algn="just">
              <a:lnSpc>
                <a:spcPct val="132800"/>
              </a:lnSpc>
            </a:pPr>
            <a:endParaRPr lang="ko-KR" sz="21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4495800"/>
            <a:ext cx="557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Gmarket Sans Medium"/>
              </a:rPr>
              <a:t>CD Measurer/Aligner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Gmarket Sans Medium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5100" y="25781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개요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5100" y="31623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필요성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700" y="1689100"/>
            <a:ext cx="24638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55000" y="12827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97900" y="18034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이미지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700" y="3035300"/>
            <a:ext cx="39878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645400" y="3162300"/>
            <a:ext cx="3416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전처리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그레이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블러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90000" y="2590800"/>
            <a:ext cx="4445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90000" y="3975100"/>
            <a:ext cx="4445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9200" y="4445000"/>
            <a:ext cx="2527300" cy="137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660900" y="4572000"/>
            <a:ext cx="863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ORB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4445000"/>
            <a:ext cx="2463800" cy="1346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692900" y="4546600"/>
            <a:ext cx="2298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Edge Simple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8300" y="4419600"/>
            <a:ext cx="2463800" cy="1371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779000" y="4546600"/>
            <a:ext cx="152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Contour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50700" y="4445000"/>
            <a:ext cx="24638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00600" y="5994400"/>
            <a:ext cx="4445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32700" y="5969000"/>
            <a:ext cx="4445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48900" y="5994400"/>
            <a:ext cx="4445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941300" y="5981700"/>
            <a:ext cx="444500" cy="25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661900" y="4559300"/>
            <a:ext cx="113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YOLO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73500" y="5129143"/>
            <a:ext cx="2387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FFFFFF"/>
                </a:solidFill>
                <a:latin typeface="Pretendard Regular"/>
              </a:rPr>
              <a:t>특징점</a:t>
            </a:r>
            <a:r>
              <a:rPr lang="ko-KR" altLang="en-US" sz="2000" dirty="0">
                <a:solidFill>
                  <a:srgbClr val="FFFFFF"/>
                </a:solidFill>
                <a:latin typeface="Pretendard Regular"/>
              </a:rPr>
              <a:t> 검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Regular"/>
              </a:rPr>
              <a:t>출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Regular"/>
              </a:rPr>
              <a:t>가장 좋은 </a:t>
            </a:r>
            <a:r>
              <a:rPr lang="ko-KR" altLang="en-US" sz="2000" dirty="0" err="1">
                <a:solidFill>
                  <a:srgbClr val="FFFFFF"/>
                </a:solidFill>
                <a:latin typeface="Pretendard Regular"/>
              </a:rPr>
              <a:t>매칭점</a:t>
            </a:r>
            <a:endParaRPr lang="en-US" sz="20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622774" y="5129143"/>
            <a:ext cx="2362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Sobel + 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Pretendard Regular"/>
              </a:rPr>
              <a:t>미분 연산</a:t>
            </a:r>
            <a:endParaRPr lang="en-US" sz="19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900" b="0" i="0" u="none" strike="noStrike" dirty="0">
                <a:solidFill>
                  <a:srgbClr val="FFFFFF"/>
                </a:solidFill>
                <a:latin typeface="Pretendard Regular"/>
              </a:rPr>
              <a:t>이진화</a:t>
            </a:r>
            <a:endParaRPr lang="en-US" sz="19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99600" y="5092700"/>
            <a:ext cx="1955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en-US" altLang="ko-KR" sz="1900" b="0" i="0" u="none" strike="noStrike" dirty="0">
                <a:solidFill>
                  <a:srgbClr val="FFFFFF"/>
                </a:solidFill>
                <a:latin typeface="Pretendard Regular"/>
              </a:rPr>
              <a:t>Contours</a:t>
            </a:r>
          </a:p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이진화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204700" y="5118100"/>
            <a:ext cx="1955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모델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입력</a:t>
            </a:r>
            <a:endParaRPr lang="en-US" alt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객체 탐지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9200" y="6400800"/>
            <a:ext cx="2527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452454" y="6565900"/>
            <a:ext cx="1270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 err="1">
                <a:solidFill>
                  <a:srgbClr val="FFFFFF"/>
                </a:solidFill>
                <a:ea typeface="Pretendard Regular"/>
              </a:rPr>
              <a:t>특징점</a:t>
            </a:r>
            <a:endParaRPr lang="ko-KR" sz="31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5900" y="6375400"/>
            <a:ext cx="2527300" cy="7874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7353300" y="65151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100" dirty="0">
                <a:solidFill>
                  <a:srgbClr val="FFFFFF"/>
                </a:solidFill>
                <a:ea typeface="Pretendard Regular"/>
              </a:rPr>
              <a:t>템플릿</a:t>
            </a:r>
            <a:endParaRPr lang="ko-KR" sz="31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6337300"/>
            <a:ext cx="2527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020300" y="64770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100" b="0" i="0" u="none" strike="noStrike" dirty="0">
                <a:solidFill>
                  <a:srgbClr val="FFFFFF"/>
                </a:solidFill>
                <a:ea typeface="Pretendard Regular"/>
              </a:rPr>
              <a:t>외곽선</a:t>
            </a:r>
            <a:endParaRPr lang="ko-KR" sz="31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50700" y="6337300"/>
            <a:ext cx="2527300" cy="787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15400" y="7480300"/>
            <a:ext cx="444500" cy="254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2063344" y="6473687"/>
            <a:ext cx="2414104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Regular"/>
              </a:rPr>
              <a:t>ROI </a:t>
            </a:r>
            <a:r>
              <a:rPr lang="en-US" altLang="ko-KR" sz="3100" b="0" i="0" u="none" strike="noStrike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3100" b="0" i="0" u="none" strike="noStrike" dirty="0">
                <a:solidFill>
                  <a:srgbClr val="FFFFFF"/>
                </a:solidFill>
                <a:ea typeface="Pretendard Regular"/>
              </a:rPr>
              <a:t>관심영역</a:t>
            </a:r>
            <a:r>
              <a:rPr lang="en-US" altLang="ko-KR" sz="3100" b="0" i="0" u="none" strike="noStrike" dirty="0">
                <a:solidFill>
                  <a:srgbClr val="FFFFFF"/>
                </a:solidFill>
                <a:ea typeface="Pretendard Regular"/>
              </a:rPr>
              <a:t>)</a:t>
            </a:r>
            <a:endParaRPr lang="ko-KR" sz="31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0100" y="7937500"/>
            <a:ext cx="3987800" cy="7493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410450" y="8051800"/>
            <a:ext cx="3695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FFFFFF"/>
                </a:solidFill>
                <a:ea typeface="Pretendard Regular"/>
              </a:rPr>
              <a:t>중심점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FFFFFF"/>
                </a:solidFill>
                <a:ea typeface="Pretendard Regular"/>
              </a:rPr>
              <a:t>윤곽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Regular"/>
              </a:rPr>
              <a:t>시각화</a:t>
            </a:r>
            <a:endParaRPr lang="ko-KR" sz="31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0287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94" y="3082891"/>
            <a:ext cx="6411524" cy="49001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2500" y="12573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alt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설계 및 </a:t>
            </a:r>
            <a:r>
              <a:rPr lang="ko-KR" sz="1600" b="0" i="0" u="none" strike="noStrike" spc="-100" dirty="0">
                <a:solidFill>
                  <a:srgbClr val="595959"/>
                </a:solidFill>
                <a:ea typeface="Gmarket Sans Medium"/>
              </a:rPr>
              <a:t>구현</a:t>
            </a:r>
            <a:r>
              <a:rPr lang="en-US" sz="1600" b="0" i="0" u="none" strike="noStrike" spc="-100" dirty="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" y="1866900"/>
            <a:ext cx="779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200" dirty="0">
                <a:solidFill>
                  <a:srgbClr val="000000"/>
                </a:solidFill>
                <a:ea typeface="Gmarket Sans Medium"/>
              </a:rPr>
              <a:t>개발</a:t>
            </a:r>
            <a:r>
              <a:rPr lang="en-US" sz="58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 dirty="0">
                <a:solidFill>
                  <a:srgbClr val="000000"/>
                </a:solidFill>
                <a:ea typeface="Gmarket Sans Medium"/>
              </a:rPr>
              <a:t>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108559-A2A6-4E54-B2A7-DBD2A54F4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933" y="2895600"/>
            <a:ext cx="8366567" cy="520177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18C4A61-D2D3-4438-876F-5090098C1090}"/>
              </a:ext>
            </a:extLst>
          </p:cNvPr>
          <p:cNvSpPr/>
          <p:nvPr/>
        </p:nvSpPr>
        <p:spPr>
          <a:xfrm>
            <a:off x="7542256" y="5175997"/>
            <a:ext cx="1048232" cy="609600"/>
          </a:xfrm>
          <a:prstGeom prst="rightArrow">
            <a:avLst/>
          </a:prstGeom>
          <a:solidFill>
            <a:srgbClr val="DBDBDB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BDBD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3632200"/>
            <a:ext cx="4191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00" y="2921000"/>
            <a:ext cx="5232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900" y="2921000"/>
            <a:ext cx="82423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400" y="3340100"/>
            <a:ext cx="533400" cy="53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90800" y="3479800"/>
            <a:ext cx="469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36000" y="3441700"/>
            <a:ext cx="614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DB(MySql + ServerMFC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연동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43300" y="3416300"/>
            <a:ext cx="306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Medium"/>
              </a:rPr>
              <a:t>남승수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5181600"/>
            <a:ext cx="4191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00" y="4470400"/>
            <a:ext cx="52324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900" y="4470400"/>
            <a:ext cx="8242300" cy="1320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400" y="4889500"/>
            <a:ext cx="5334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90800" y="5029200"/>
            <a:ext cx="469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36000" y="4991100"/>
            <a:ext cx="614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OpenCV(AI, MFC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연동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처리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43300" y="4965700"/>
            <a:ext cx="306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Medium"/>
              </a:rPr>
              <a:t>박재홍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700" y="6756400"/>
            <a:ext cx="4191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5800" y="6045200"/>
            <a:ext cx="5232400" cy="1320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800" y="6045200"/>
            <a:ext cx="82423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6464300"/>
            <a:ext cx="533400" cy="533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552700" y="6604000"/>
            <a:ext cx="469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97900" y="6553200"/>
            <a:ext cx="614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Pretendard Light"/>
              </a:rPr>
              <a:t>폼 제작 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Pretendard Light"/>
              </a:rPr>
              <a:t>+ 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TCP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통신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(Server-Client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연결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Light"/>
              </a:rPr>
              <a:t>소켓프로그래밍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05200" y="6527800"/>
            <a:ext cx="306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Medium"/>
              </a:rPr>
              <a:t>정민수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78200" y="19177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업무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분담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300" y="8229600"/>
            <a:ext cx="419100" cy="139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0400" y="7518400"/>
            <a:ext cx="5232400" cy="1320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00" y="7518400"/>
            <a:ext cx="8242300" cy="132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7937500"/>
            <a:ext cx="533400" cy="533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2540000" y="8077200"/>
            <a:ext cx="469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72500" y="8026400"/>
            <a:ext cx="614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Camera(Basler + Client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연동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492500" y="8001000"/>
            <a:ext cx="306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Medium"/>
              </a:rPr>
              <a:t>장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Medium"/>
              </a:rPr>
              <a:t>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337" y="3279361"/>
            <a:ext cx="4991100" cy="5029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69937" y="6860761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서버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0837" y="7368761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템플릿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클라이언트에게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전송</a:t>
            </a:r>
          </a:p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DB Log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저장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조회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137" y="3279361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0337" y="3050761"/>
            <a:ext cx="520700" cy="520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931137" y="3177761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7437" y="6860761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클라이언트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연결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5637" y="7546561"/>
            <a:ext cx="4622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서버의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IP, Port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연결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9937" y="3279361"/>
            <a:ext cx="4991100" cy="5029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0637" y="3317461"/>
            <a:ext cx="3962400" cy="328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5137" y="3050761"/>
            <a:ext cx="520700" cy="520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315937" y="3177761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52237" y="6860761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클라이언트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템플릿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매칭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75A5CEF-3402-4167-A981-52E4CF4BE6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338" y="3316675"/>
            <a:ext cx="4991100" cy="345338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20437" y="7368761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서버에게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템플릿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수신하여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카메라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이미지와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템플릿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매칭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87700" y="19177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800" b="0" i="0" u="none" strike="noStrike" dirty="0">
                <a:solidFill>
                  <a:srgbClr val="000000"/>
                </a:solidFill>
                <a:ea typeface="Gmarket Sans Medium"/>
              </a:rPr>
              <a:t>GUI</a:t>
            </a: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이미지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537" y="3050761"/>
            <a:ext cx="520700" cy="52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533637" y="3177761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5D7225-F02A-4071-B49D-8DDF65CEE2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1762" y="3974533"/>
            <a:ext cx="4984475" cy="19530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604" y="3146839"/>
            <a:ext cx="4991100" cy="502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604" y="3172239"/>
            <a:ext cx="4991100" cy="328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7804" y="2918239"/>
            <a:ext cx="520700" cy="52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35904" y="3045239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2204" y="6728239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DB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3104" y="7236239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템플릿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매칭한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클라이언트에서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서버로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가져와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DB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저장할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87700" y="19177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동작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이미지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l   </a:t>
            </a:r>
            <a:r>
              <a:rPr lang="ko-KR" sz="1600" b="0" i="0" u="none" strike="noStrike" spc="-100">
                <a:solidFill>
                  <a:srgbClr val="595959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   l</a:t>
            </a:r>
          </a:p>
        </p:txBody>
      </p:sp>
      <p:pic>
        <p:nvPicPr>
          <p:cNvPr id="24" name="Picture 18">
            <a:extLst>
              <a:ext uri="{FF2B5EF4-FFF2-40B4-BE49-F238E27FC236}">
                <a16:creationId xmlns:a16="http://schemas.microsoft.com/office/drawing/2014/main" id="{A1FA61A9-152F-4767-A9D9-55367A55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900" y="3172239"/>
            <a:ext cx="4991100" cy="5029200"/>
          </a:xfrm>
          <a:prstGeom prst="rect">
            <a:avLst/>
          </a:prstGeom>
        </p:spPr>
      </p:pic>
      <p:sp>
        <p:nvSpPr>
          <p:cNvPr id="26" name="TextBox 22">
            <a:extLst>
              <a:ext uri="{FF2B5EF4-FFF2-40B4-BE49-F238E27FC236}">
                <a16:creationId xmlns:a16="http://schemas.microsoft.com/office/drawing/2014/main" id="{535C190E-05F9-4AEE-BC01-0DC7AFD210B5}"/>
              </a:ext>
            </a:extLst>
          </p:cNvPr>
          <p:cNvSpPr txBox="1"/>
          <p:nvPr/>
        </p:nvSpPr>
        <p:spPr>
          <a:xfrm>
            <a:off x="3886200" y="6753639"/>
            <a:ext cx="377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템플릿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매칭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로그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66F6C45-9738-45F3-A468-1D2215B45BBC}"/>
              </a:ext>
            </a:extLst>
          </p:cNvPr>
          <p:cNvSpPr txBox="1"/>
          <p:nvPr/>
        </p:nvSpPr>
        <p:spPr>
          <a:xfrm>
            <a:off x="3454400" y="7261639"/>
            <a:ext cx="462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매칭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클라이언트에서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서버로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전송하여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로그를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확인할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9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1F2A07A-7D89-4692-ABBB-086C57A3B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3900" y="3369581"/>
            <a:ext cx="4991100" cy="2914158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4D46E3F3-68A5-41DE-8911-766F5A7F8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1800" y="2943639"/>
            <a:ext cx="520700" cy="520700"/>
          </a:xfrm>
          <a:prstGeom prst="rect">
            <a:avLst/>
          </a:prstGeom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9CE4F1CB-5B40-4C51-B104-99A702E2E42E}"/>
              </a:ext>
            </a:extLst>
          </p:cNvPr>
          <p:cNvSpPr txBox="1"/>
          <p:nvPr/>
        </p:nvSpPr>
        <p:spPr>
          <a:xfrm>
            <a:off x="5549900" y="3070639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32200" y="4076700"/>
            <a:ext cx="110236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0800" b="0" i="0" u="none" strike="noStrike" spc="-400" dirty="0">
                <a:solidFill>
                  <a:srgbClr val="9E9E9E"/>
                </a:solidFill>
                <a:latin typeface="Gmarket Sans Medium"/>
              </a:rPr>
              <a:t>시연 영상</a:t>
            </a:r>
            <a:endParaRPr lang="en-US" sz="10800" b="0" i="0" u="none" strike="noStrike" spc="-400" dirty="0">
              <a:solidFill>
                <a:srgbClr val="9E9E9E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727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455</Words>
  <Application>Microsoft Office PowerPoint</Application>
  <PresentationFormat>사용자 지정</PresentationFormat>
  <Paragraphs>124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Pretendard Regular</vt:lpstr>
      <vt:lpstr>Arial</vt:lpstr>
      <vt:lpstr>Pretendard Light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민수 정</cp:lastModifiedBy>
  <cp:revision>33</cp:revision>
  <dcterms:created xsi:type="dcterms:W3CDTF">2006-08-16T00:00:00Z</dcterms:created>
  <dcterms:modified xsi:type="dcterms:W3CDTF">2025-06-12T02:16:40Z</dcterms:modified>
</cp:coreProperties>
</file>